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5" r:id="rId2"/>
    <p:sldId id="257" r:id="rId3"/>
    <p:sldId id="298" r:id="rId4"/>
    <p:sldId id="296" r:id="rId5"/>
    <p:sldId id="299" r:id="rId6"/>
    <p:sldId id="300" r:id="rId7"/>
    <p:sldId id="307" r:id="rId8"/>
    <p:sldId id="308" r:id="rId9"/>
    <p:sldId id="309" r:id="rId10"/>
    <p:sldId id="310" r:id="rId11"/>
    <p:sldId id="311" r:id="rId12"/>
    <p:sldId id="312" r:id="rId13"/>
    <p:sldId id="313" r:id="rId14"/>
    <p:sldId id="323" r:id="rId15"/>
    <p:sldId id="324" r:id="rId16"/>
    <p:sldId id="325" r:id="rId17"/>
    <p:sldId id="326" r:id="rId18"/>
    <p:sldId id="327" r:id="rId19"/>
    <p:sldId id="315" r:id="rId20"/>
    <p:sldId id="314" r:id="rId21"/>
    <p:sldId id="316" r:id="rId22"/>
    <p:sldId id="317" r:id="rId23"/>
    <p:sldId id="318" r:id="rId24"/>
    <p:sldId id="319" r:id="rId25"/>
    <p:sldId id="320" r:id="rId26"/>
    <p:sldId id="321" r:id="rId27"/>
    <p:sldId id="322" r:id="rId28"/>
    <p:sldId id="306" r:id="rId29"/>
  </p:sldIdLst>
  <p:sldSz cx="12192000" cy="6858000"/>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89640" y="3836213"/>
            <a:ext cx="9151320" cy="2038155"/>
          </a:xfrm>
          <a:noFill/>
          <a:effectLst>
            <a:outerShdw blurRad="50800" dist="38100" dir="2700000" algn="tl" rotWithShape="0">
              <a:prstClr val="black">
                <a:alpha val="40000"/>
              </a:prstClr>
            </a:outerShdw>
          </a:effectLst>
        </p:spPr>
        <p:txBody>
          <a:bodyPr>
            <a:normAutofit/>
          </a:bodyPr>
          <a:lstStyle>
            <a:lvl1pPr algn="l">
              <a:defRPr sz="4800">
                <a:solidFill>
                  <a:schemeClr val="bg1"/>
                </a:solidFill>
              </a:defRPr>
            </a:lvl1pPr>
          </a:lstStyle>
          <a:p>
            <a:r>
              <a:rPr lang="en-US" dirty="0"/>
              <a:t>Click to edit </a:t>
            </a:r>
            <a:br>
              <a:rPr lang="en-US" dirty="0"/>
            </a:br>
            <a:r>
              <a:rPr lang="en-US" dirty="0"/>
              <a:t>Master title style</a:t>
            </a:r>
          </a:p>
        </p:txBody>
      </p:sp>
      <p:sp>
        <p:nvSpPr>
          <p:cNvPr id="3" name="Subtitle 2"/>
          <p:cNvSpPr>
            <a:spLocks noGrp="1"/>
          </p:cNvSpPr>
          <p:nvPr>
            <p:ph type="subTitle" idx="1"/>
          </p:nvPr>
        </p:nvSpPr>
        <p:spPr>
          <a:xfrm>
            <a:off x="598621" y="5867767"/>
            <a:ext cx="9142340" cy="814427"/>
          </a:xfrm>
        </p:spPr>
        <p:txBody>
          <a:bodyPr>
            <a:normAutofit/>
          </a:bodyPr>
          <a:lstStyle>
            <a:lvl1pPr marL="0" indent="0" algn="l">
              <a:buNone/>
              <a:defRPr sz="3733" b="0" i="0">
                <a:solidFill>
                  <a:schemeClr val="accent1">
                    <a:lumMod val="40000"/>
                    <a:lumOff val="60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634415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718030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11158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077967" y="3101618"/>
            <a:ext cx="1951712"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4626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501650"/>
            <a:ext cx="10994760" cy="1025351"/>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598621" y="1800147"/>
            <a:ext cx="10994760" cy="4556204"/>
          </a:xfrm>
        </p:spPr>
        <p:txBody>
          <a:bodyPr/>
          <a:lstStyle>
            <a:lvl1pPr algn="l">
              <a:defRPr sz="3733">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575239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672760"/>
            <a:ext cx="8777173" cy="1018033"/>
          </a:xfrm>
        </p:spPr>
        <p:txBody>
          <a:bodyPr>
            <a:normAutofit/>
          </a:bodyPr>
          <a:lstStyle>
            <a:lvl1pPr algn="l">
              <a:defRPr sz="4800">
                <a:solidFill>
                  <a:srgbClr val="C00000"/>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610709" y="1894400"/>
            <a:ext cx="8755087" cy="4458817"/>
          </a:xfrm>
        </p:spPr>
        <p:txBody>
          <a:bodyPr/>
          <a:lstStyle>
            <a:lvl1pPr>
              <a:defRPr sz="3733">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439630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481430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23682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25599" y="524315"/>
            <a:ext cx="10769195" cy="960893"/>
          </a:xfrm>
        </p:spPr>
        <p:txBody>
          <a:bodyPr>
            <a:normAutofit/>
          </a:bodyPr>
          <a:lstStyle>
            <a:lvl1pPr algn="l">
              <a:defRPr sz="4800" baseline="0">
                <a:solidFill>
                  <a:schemeClr val="accent1">
                    <a:lumMod val="40000"/>
                    <a:lumOff val="60000"/>
                  </a:schemeClr>
                </a:solidFill>
                <a:effectLst>
                  <a:outerShdw blurRad="50800" dist="38100" dir="2700000" algn="tl" rotWithShape="0">
                    <a:prstClr val="black">
                      <a:alpha val="40000"/>
                    </a:prstClr>
                  </a:outerShdw>
                </a:effectLst>
              </a:defRPr>
            </a:lvl1pPr>
          </a:lstStyle>
          <a:p>
            <a:r>
              <a:rPr lang="en-US"/>
              <a:t>Click to edit Master title style</a:t>
            </a:r>
            <a:endParaRPr lang="en-US" dirty="0"/>
          </a:p>
        </p:txBody>
      </p:sp>
      <p:sp>
        <p:nvSpPr>
          <p:cNvPr id="3" name="Text Placeholder 2"/>
          <p:cNvSpPr>
            <a:spLocks noGrp="1"/>
          </p:cNvSpPr>
          <p:nvPr>
            <p:ph type="body" idx="1"/>
          </p:nvPr>
        </p:nvSpPr>
        <p:spPr>
          <a:xfrm>
            <a:off x="723279" y="2188317"/>
            <a:ext cx="5386917"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723279" y="2818180"/>
            <a:ext cx="5386917" cy="3035059"/>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03441" y="2188317"/>
            <a:ext cx="5389033" cy="639763"/>
          </a:xfrm>
        </p:spPr>
        <p:txBody>
          <a:bodyPr anchor="b"/>
          <a:lstStyle>
            <a:lvl1pPr marL="0" indent="0" algn="ctr">
              <a:buNone/>
              <a:defRPr sz="3200" b="1">
                <a:solidFill>
                  <a:schemeClr val="bg1"/>
                </a:solidFill>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03441" y="2818180"/>
            <a:ext cx="5389033" cy="3035059"/>
          </a:xfrm>
        </p:spPr>
        <p:txBody>
          <a:bodyPr/>
          <a:lstStyle>
            <a:lvl1pPr algn="ctr">
              <a:defRPr sz="3200">
                <a:solidFill>
                  <a:schemeClr val="bg1"/>
                </a:solidFill>
              </a:defRPr>
            </a:lvl1pPr>
            <a:lvl2pPr algn="ctr">
              <a:defRPr sz="2667">
                <a:solidFill>
                  <a:schemeClr val="bg1"/>
                </a:solidFill>
              </a:defRPr>
            </a:lvl2pPr>
            <a:lvl3pPr algn="ctr">
              <a:defRPr sz="2400">
                <a:solidFill>
                  <a:schemeClr val="bg1"/>
                </a:solidFill>
              </a:defRPr>
            </a:lvl3pPr>
            <a:lvl4pPr algn="ctr">
              <a:defRPr sz="2133">
                <a:solidFill>
                  <a:schemeClr val="bg1"/>
                </a:solidFill>
              </a:defRPr>
            </a:lvl4pPr>
            <a:lvl5pPr algn="ctr">
              <a:defRPr sz="2133">
                <a:solidFill>
                  <a:schemeClr val="bg1"/>
                </a:solidFill>
              </a:defRPr>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1611890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843124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363741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D26BBAC4-499D-4CD2-A5A1-872CF60A317A}" type="datetimeFigureOut">
              <a:rPr lang="sr-Latn-RS" smtClean="0"/>
              <a:t>7.11.2023.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CCC6098-4890-4133-80D3-9B079BA95A67}" type="slidenum">
              <a:rPr lang="sr-Latn-RS" smtClean="0"/>
              <a:t>‹#›</a:t>
            </a:fld>
            <a:endParaRPr lang="sr-Latn-RS"/>
          </a:p>
        </p:txBody>
      </p:sp>
    </p:spTree>
    <p:extLst>
      <p:ext uri="{BB962C8B-B14F-4D97-AF65-F5344CB8AC3E}">
        <p14:creationId xmlns:p14="http://schemas.microsoft.com/office/powerpoint/2010/main" val="263619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D26BBAC4-499D-4CD2-A5A1-872CF60A317A}" type="datetimeFigureOut">
              <a:rPr lang="sr-Latn-RS" smtClean="0"/>
              <a:t>7.11.2023.</a:t>
            </a:fld>
            <a:endParaRPr lang="sr-Latn-R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7CCC6098-4890-4133-80D3-9B079BA95A67}" type="slidenum">
              <a:rPr lang="sr-Latn-RS" smtClean="0"/>
              <a:t>‹#›</a:t>
            </a:fld>
            <a:endParaRPr lang="sr-Latn-RS"/>
          </a:p>
        </p:txBody>
      </p:sp>
      <p:sp>
        <p:nvSpPr>
          <p:cNvPr id="7" name="TextBox 6">
            <a:extLst>
              <a:ext uri="{FF2B5EF4-FFF2-40B4-BE49-F238E27FC236}">
                <a16:creationId xmlns:a16="http://schemas.microsoft.com/office/drawing/2014/main" xmlns="" id="{11E867DF-3DCA-4725-94F0-F2B6BD747A82}"/>
              </a:ext>
            </a:extLst>
          </p:cNvPr>
          <p:cNvSpPr txBox="1"/>
          <p:nvPr/>
        </p:nvSpPr>
        <p:spPr>
          <a:xfrm>
            <a:off x="-12200" y="6951663"/>
            <a:ext cx="11186167" cy="666977"/>
          </a:xfrm>
          <a:prstGeom prst="rect">
            <a:avLst/>
          </a:prstGeom>
          <a:noFill/>
        </p:spPr>
        <p:txBody>
          <a:bodyPr wrap="square" rtlCol="0">
            <a:spAutoFit/>
          </a:bodyPr>
          <a:lstStyle/>
          <a:p>
            <a:r>
              <a:rPr lang="en-US" sz="1867" dirty="0">
                <a:solidFill>
                  <a:schemeClr val="bg1">
                    <a:lumMod val="65000"/>
                  </a:schemeClr>
                </a:solidFill>
              </a:rPr>
              <a:t>This presentation uses a free template provided by FPPT.com</a:t>
            </a:r>
          </a:p>
          <a:p>
            <a:r>
              <a:rPr lang="en-US" sz="1867" dirty="0">
                <a:solidFill>
                  <a:schemeClr val="bg1">
                    <a:lumMod val="65000"/>
                  </a:schemeClr>
                </a:solidFill>
              </a:rPr>
              <a:t>www.free-power-point-templates.com</a:t>
            </a:r>
          </a:p>
        </p:txBody>
      </p:sp>
    </p:spTree>
    <p:extLst>
      <p:ext uri="{BB962C8B-B14F-4D97-AF65-F5344CB8AC3E}">
        <p14:creationId xmlns:p14="http://schemas.microsoft.com/office/powerpoint/2010/main" val="2270705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14C6B3-2F9D-4C53-874B-3A5FB26C9959}"/>
              </a:ext>
            </a:extLst>
          </p:cNvPr>
          <p:cNvSpPr>
            <a:spLocks noGrp="1"/>
          </p:cNvSpPr>
          <p:nvPr>
            <p:ph type="ctrTitle"/>
          </p:nvPr>
        </p:nvSpPr>
        <p:spPr>
          <a:xfrm>
            <a:off x="125615" y="5540997"/>
            <a:ext cx="11051901" cy="1179538"/>
          </a:xfrm>
        </p:spPr>
        <p:txBody>
          <a:bodyPr>
            <a:normAutofit fontScale="90000"/>
          </a:bodyPr>
          <a:lstStyle/>
          <a:p>
            <a:r>
              <a:rPr lang="en" sz="3600" dirty="0"/>
              <a:t>PARACELSUS, MAGENDI AND CLAUDE BERNARD AS THE FOUNDERS OF THE EXPERIMENTAL APPROACH IN MEDICINE</a:t>
            </a:r>
            <a:endParaRPr lang="sr-Latn-RS" sz="3600" dirty="0">
              <a:solidFill>
                <a:schemeClr val="accent1">
                  <a:lumMod val="40000"/>
                  <a:lumOff val="60000"/>
                </a:schemeClr>
              </a:solidFill>
            </a:endParaRPr>
          </a:p>
        </p:txBody>
      </p:sp>
      <p:sp>
        <p:nvSpPr>
          <p:cNvPr id="3" name="Subtitle 2">
            <a:extLst>
              <a:ext uri="{FF2B5EF4-FFF2-40B4-BE49-F238E27FC236}">
                <a16:creationId xmlns:a16="http://schemas.microsoft.com/office/drawing/2014/main" xmlns="" id="{B1C71017-AF29-4CD1-B58A-72632E904C20}"/>
              </a:ext>
            </a:extLst>
          </p:cNvPr>
          <p:cNvSpPr>
            <a:spLocks noGrp="1"/>
          </p:cNvSpPr>
          <p:nvPr>
            <p:ph type="subTitle" idx="1"/>
          </p:nvPr>
        </p:nvSpPr>
        <p:spPr>
          <a:xfrm>
            <a:off x="125615" y="4760689"/>
            <a:ext cx="10642467" cy="630182"/>
          </a:xfrm>
        </p:spPr>
        <p:txBody>
          <a:bodyPr>
            <a:noAutofit/>
          </a:bodyPr>
          <a:lstStyle/>
          <a:p>
            <a:r>
              <a:rPr lang="en" sz="2400" i="1" dirty="0" smtClean="0"/>
              <a:t>prof. Dr. Milan Zarić</a:t>
            </a:r>
            <a:endParaRPr lang="en-US" sz="2400" i="1" baseline="30000" dirty="0" smtClean="0"/>
          </a:p>
          <a:p>
            <a:r>
              <a:rPr lang="en" sz="2000" i="1" dirty="0" smtClean="0"/>
              <a:t>University of Kragujevac, Faculty of Medical Sciences</a:t>
            </a:r>
            <a:endParaRPr lang="en-US" sz="2000" i="1" dirty="0"/>
          </a:p>
        </p:txBody>
      </p:sp>
    </p:spTree>
    <p:extLst>
      <p:ext uri="{BB962C8B-B14F-4D97-AF65-F5344CB8AC3E}">
        <p14:creationId xmlns:p14="http://schemas.microsoft.com/office/powerpoint/2010/main" val="1645418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lnSpcReduction="10000"/>
          </a:bodyPr>
          <a:lstStyle/>
          <a:p>
            <a:r>
              <a:rPr lang="en" dirty="0" smtClean="0"/>
              <a:t>Tartarus - Paracelsus believes that certain diseases are caused by stagnation or decomposition of body fluids, and under the influence of foreign bodies (such as "tartarus", wine stone in a </a:t>
            </a:r>
            <a:r>
              <a:rPr lang="en" dirty="0" smtClean="0"/>
              <a:t>barrel)</a:t>
            </a:r>
            <a:endParaRPr lang="en" dirty="0" smtClean="0"/>
          </a:p>
          <a:p>
            <a:endParaRPr lang="sr-Cyrl-RS" dirty="0"/>
          </a:p>
          <a:p>
            <a:r>
              <a:rPr lang="en" dirty="0" smtClean="0"/>
              <a:t>vinegar-milk :::: &gt; blood acid-salt deposition</a:t>
            </a:r>
            <a:endParaRPr lang="en-US" dirty="0"/>
          </a:p>
        </p:txBody>
      </p:sp>
    </p:spTree>
    <p:extLst>
      <p:ext uri="{BB962C8B-B14F-4D97-AF65-F5344CB8AC3E}">
        <p14:creationId xmlns:p14="http://schemas.microsoft.com/office/powerpoint/2010/main" val="2349876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lnSpcReduction="10000"/>
          </a:bodyPr>
          <a:lstStyle/>
          <a:p>
            <a:r>
              <a:rPr lang="en" dirty="0" smtClean="0"/>
              <a:t>Tartaric diseases according to Paracelsus are atherosclerosis, arthritis and various types of stones</a:t>
            </a:r>
          </a:p>
          <a:p>
            <a:endParaRPr lang="sr-Cyrl-RS" dirty="0"/>
          </a:p>
          <a:p>
            <a:r>
              <a:rPr lang="en" dirty="0" smtClean="0"/>
              <a:t>Paracelsus rejected all authority and believed only in his own experiences, which created the basis for natural-scientific research in medicine.</a:t>
            </a:r>
            <a:endParaRPr lang="en-US" dirty="0"/>
          </a:p>
        </p:txBody>
      </p:sp>
    </p:spTree>
    <p:extLst>
      <p:ext uri="{BB962C8B-B14F-4D97-AF65-F5344CB8AC3E}">
        <p14:creationId xmlns:p14="http://schemas.microsoft.com/office/powerpoint/2010/main" val="4086590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92500"/>
          </a:bodyPr>
          <a:lstStyle/>
          <a:p>
            <a:r>
              <a:rPr lang="en" dirty="0" smtClean="0"/>
              <a:t>A new branch of therapy, "iatrochemistry" reduced life processes to the laws of chemistry</a:t>
            </a:r>
          </a:p>
          <a:p>
            <a:endParaRPr lang="sr-Cyrl-RS" dirty="0"/>
          </a:p>
          <a:p>
            <a:r>
              <a:rPr lang="en" dirty="0" smtClean="0"/>
              <a:t>Paracelsus </a:t>
            </a:r>
            <a:r>
              <a:rPr lang="en" smtClean="0"/>
              <a:t>successfully </a:t>
            </a:r>
            <a:r>
              <a:rPr lang="en" dirty="0" smtClean="0"/>
              <a:t>used mercury in the treatment of syphilis until the beginning of the 20th century, when arsenic began to be used instead of mercury.</a:t>
            </a:r>
            <a:endParaRPr lang="en-US" dirty="0"/>
          </a:p>
        </p:txBody>
      </p:sp>
    </p:spTree>
    <p:extLst>
      <p:ext uri="{BB962C8B-B14F-4D97-AF65-F5344CB8AC3E}">
        <p14:creationId xmlns:p14="http://schemas.microsoft.com/office/powerpoint/2010/main" val="3699783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70000" lnSpcReduction="20000"/>
          </a:bodyPr>
          <a:lstStyle/>
          <a:p>
            <a:r>
              <a:rPr lang="en" dirty="0" smtClean="0"/>
              <a:t>Supporters of iatrochemistry were:</a:t>
            </a:r>
          </a:p>
          <a:p>
            <a:pPr lvl="1"/>
            <a:r>
              <a:rPr lang="en" dirty="0" smtClean="0"/>
              <a:t>Jean Baptiste von Helmont</a:t>
            </a:r>
          </a:p>
          <a:p>
            <a:pPr lvl="1"/>
            <a:r>
              <a:rPr lang="en" dirty="0" smtClean="0"/>
              <a:t>Silvius</a:t>
            </a:r>
          </a:p>
          <a:p>
            <a:pPr lvl="1"/>
            <a:r>
              <a:rPr lang="en" dirty="0" smtClean="0"/>
              <a:t>Thomas Willis</a:t>
            </a:r>
          </a:p>
          <a:p>
            <a:endParaRPr lang="sr-Cyrl-RS" dirty="0"/>
          </a:p>
          <a:p>
            <a:r>
              <a:rPr lang="en" dirty="0" smtClean="0"/>
              <a:t>Iatrochemistry led to the emergence of a very favorable influence primarily on the development of therapy</a:t>
            </a:r>
          </a:p>
          <a:p>
            <a:endParaRPr lang="sr-Cyrl-RS" dirty="0"/>
          </a:p>
          <a:p>
            <a:r>
              <a:rPr lang="en" dirty="0" smtClean="0"/>
              <a:t>Nevertheless, the naked interpretation of pathophysiological processes as physico-chemical processes leads to the appearance of increasing speculation, and the real nature of the disease remains unclear.</a:t>
            </a:r>
            <a:endParaRPr lang="en-US" dirty="0"/>
          </a:p>
        </p:txBody>
      </p:sp>
    </p:spTree>
    <p:extLst>
      <p:ext uri="{BB962C8B-B14F-4D97-AF65-F5344CB8AC3E}">
        <p14:creationId xmlns:p14="http://schemas.microsoft.com/office/powerpoint/2010/main" val="3564323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Laboratory medicine</a:t>
            </a:r>
            <a:endParaRPr lang="en-US" dirty="0"/>
          </a:p>
        </p:txBody>
      </p:sp>
      <p:sp>
        <p:nvSpPr>
          <p:cNvPr id="3" name="Content Placeholder 2"/>
          <p:cNvSpPr>
            <a:spLocks noGrp="1"/>
          </p:cNvSpPr>
          <p:nvPr>
            <p:ph idx="1"/>
          </p:nvPr>
        </p:nvSpPr>
        <p:spPr/>
        <p:txBody>
          <a:bodyPr>
            <a:normAutofit fontScale="85000" lnSpcReduction="20000"/>
          </a:bodyPr>
          <a:lstStyle/>
          <a:p>
            <a:r>
              <a:rPr lang="en" dirty="0" smtClean="0"/>
              <a:t>Laboratory - a place where someone works</a:t>
            </a:r>
          </a:p>
          <a:p>
            <a:r>
              <a:rPr lang="en" dirty="0" smtClean="0"/>
              <a:t>Van Helmont (1579-1644) and</a:t>
            </a:r>
          </a:p>
          <a:p>
            <a:r>
              <a:rPr lang="en" dirty="0" smtClean="0"/>
              <a:t>Santorio Santorio (1561-1636) – the first modern experiments</a:t>
            </a:r>
          </a:p>
          <a:p>
            <a:r>
              <a:rPr lang="en" dirty="0" err="1"/>
              <a:t>Antoni </a:t>
            </a:r>
            <a:r>
              <a:rPr lang="en" dirty="0"/>
              <a:t>van Leeuwenhoek (1632–1723 </a:t>
            </a:r>
            <a:r>
              <a:rPr lang="en" dirty="0" smtClean="0"/>
              <a:t>) – discovery of the microscope</a:t>
            </a:r>
          </a:p>
          <a:p>
            <a:r>
              <a:rPr lang="en" dirty="0" smtClean="0"/>
              <a:t>Robert Hooke (1635-1703) – cell</a:t>
            </a:r>
          </a:p>
          <a:p>
            <a:r>
              <a:rPr lang="en" dirty="0"/>
              <a:t>Mathias Schleiden (1804–81) </a:t>
            </a:r>
            <a:r>
              <a:rPr lang="en" dirty="0" smtClean="0"/>
              <a:t>and Theodor </a:t>
            </a:r>
            <a:r>
              <a:rPr lang="en" dirty="0"/>
              <a:t>Schwann (1810–82)</a:t>
            </a:r>
            <a:endParaRPr lang="sr-Cyrl-RS" dirty="0" smtClean="0"/>
          </a:p>
          <a:p>
            <a:endParaRPr lang="en-US" dirty="0"/>
          </a:p>
        </p:txBody>
      </p:sp>
    </p:spTree>
    <p:extLst>
      <p:ext uri="{BB962C8B-B14F-4D97-AF65-F5344CB8AC3E}">
        <p14:creationId xmlns:p14="http://schemas.microsoft.com/office/powerpoint/2010/main" val="817229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smtClean="0"/>
              <a:t>Laboratory medicine</a:t>
            </a:r>
            <a:endParaRPr lang="en-US" dirty="0"/>
          </a:p>
        </p:txBody>
      </p:sp>
      <p:sp>
        <p:nvSpPr>
          <p:cNvPr id="3" name="Content Placeholder 2"/>
          <p:cNvSpPr>
            <a:spLocks noGrp="1"/>
          </p:cNvSpPr>
          <p:nvPr>
            <p:ph idx="1"/>
          </p:nvPr>
        </p:nvSpPr>
        <p:spPr/>
        <p:txBody>
          <a:bodyPr>
            <a:normAutofit lnSpcReduction="10000"/>
          </a:bodyPr>
          <a:lstStyle/>
          <a:p>
            <a:r>
              <a:rPr lang="en" dirty="0"/>
              <a:t>Rudolf Virchow (1821–1902 </a:t>
            </a:r>
            <a:r>
              <a:rPr lang="en" dirty="0" smtClean="0"/>
              <a:t>)</a:t>
            </a:r>
            <a:endParaRPr lang="sr-Cyrl-RS" dirty="0" smtClean="0"/>
          </a:p>
          <a:p>
            <a:r>
              <a:rPr lang="en" dirty="0"/>
              <a:t>Louis Pasteur (1822–95 </a:t>
            </a:r>
            <a:r>
              <a:rPr lang="en" dirty="0" smtClean="0"/>
              <a:t>)</a:t>
            </a:r>
            <a:endParaRPr lang="sr-Cyrl-RS" dirty="0" smtClean="0"/>
          </a:p>
          <a:p>
            <a:r>
              <a:rPr lang="en" dirty="0"/>
              <a:t>Robert Koch (1843–1910 </a:t>
            </a:r>
            <a:r>
              <a:rPr lang="en" dirty="0" smtClean="0"/>
              <a:t>) – microorganisms</a:t>
            </a:r>
          </a:p>
          <a:p>
            <a:endParaRPr lang="sr-Cyrl-RS" dirty="0"/>
          </a:p>
          <a:p>
            <a:r>
              <a:rPr lang="en" dirty="0"/>
              <a:t>Carl Ludwig (1816–95 </a:t>
            </a:r>
            <a:r>
              <a:rPr lang="en" dirty="0" smtClean="0"/>
              <a:t>) – German physiologist</a:t>
            </a:r>
            <a:endParaRPr lang="en-US" dirty="0"/>
          </a:p>
        </p:txBody>
      </p:sp>
    </p:spTree>
    <p:extLst>
      <p:ext uri="{BB962C8B-B14F-4D97-AF65-F5344CB8AC3E}">
        <p14:creationId xmlns:p14="http://schemas.microsoft.com/office/powerpoint/2010/main" val="2500268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dirty="0" smtClean="0"/>
              <a:t>Paris - the center of medicine in the 18th and 19th centuries</a:t>
            </a:r>
            <a:endParaRPr lang="en-US" dirty="0"/>
          </a:p>
        </p:txBody>
      </p:sp>
      <p:sp>
        <p:nvSpPr>
          <p:cNvPr id="3" name="Content Placeholder 2"/>
          <p:cNvSpPr>
            <a:spLocks noGrp="1"/>
          </p:cNvSpPr>
          <p:nvPr>
            <p:ph idx="1"/>
          </p:nvPr>
        </p:nvSpPr>
        <p:spPr>
          <a:xfrm>
            <a:off x="610709" y="1894400"/>
            <a:ext cx="8755087" cy="4595852"/>
          </a:xfrm>
        </p:spPr>
        <p:txBody>
          <a:bodyPr>
            <a:normAutofit fontScale="85000" lnSpcReduction="20000"/>
          </a:bodyPr>
          <a:lstStyle/>
          <a:p>
            <a:r>
              <a:rPr lang="en" dirty="0" smtClean="0"/>
              <a:t>The French Revolution of 1789</a:t>
            </a:r>
          </a:p>
          <a:p>
            <a:endParaRPr lang="sr-Cyrl-RS" dirty="0"/>
          </a:p>
          <a:p>
            <a:r>
              <a:rPr lang="en" dirty="0" smtClean="0"/>
              <a:t>More hospitals in Paris than in the whole of Britain</a:t>
            </a:r>
          </a:p>
          <a:p>
            <a:endParaRPr lang="sr-Cyrl-RS" dirty="0"/>
          </a:p>
          <a:p>
            <a:r>
              <a:rPr lang="en" dirty="0"/>
              <a:t>Antoine </a:t>
            </a:r>
            <a:r>
              <a:rPr lang="en" dirty="0" err="1"/>
              <a:t>Fourcroy </a:t>
            </a:r>
            <a:r>
              <a:rPr lang="en" dirty="0"/>
              <a:t>(1755–1809 </a:t>
            </a:r>
            <a:r>
              <a:rPr lang="en" dirty="0" smtClean="0"/>
              <a:t>)</a:t>
            </a:r>
            <a:endParaRPr lang="sr-Cyrl-RS" dirty="0" smtClean="0"/>
          </a:p>
          <a:p>
            <a:r>
              <a:rPr lang="en" dirty="0" smtClean="0"/>
              <a:t>three aspects of the new education: practicality (read a little, see a lot, do a lot), medicine is practiced in hospitals, merging medicine and surgery</a:t>
            </a:r>
            <a:endParaRPr lang="en-US" dirty="0"/>
          </a:p>
        </p:txBody>
      </p:sp>
    </p:spTree>
    <p:extLst>
      <p:ext uri="{BB962C8B-B14F-4D97-AF65-F5344CB8AC3E}">
        <p14:creationId xmlns:p14="http://schemas.microsoft.com/office/powerpoint/2010/main" val="1817133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dirty="0" smtClean="0"/>
              <a:t>Paris - the center of medicine in the 18th and 19th centuries</a:t>
            </a:r>
            <a:endParaRPr lang="en-US" dirty="0"/>
          </a:p>
        </p:txBody>
      </p:sp>
      <p:sp>
        <p:nvSpPr>
          <p:cNvPr id="3" name="Content Placeholder 2"/>
          <p:cNvSpPr>
            <a:spLocks noGrp="1"/>
          </p:cNvSpPr>
          <p:nvPr>
            <p:ph idx="1"/>
          </p:nvPr>
        </p:nvSpPr>
        <p:spPr>
          <a:xfrm>
            <a:off x="610709" y="1894400"/>
            <a:ext cx="8755087" cy="4595852"/>
          </a:xfrm>
        </p:spPr>
        <p:txBody>
          <a:bodyPr>
            <a:normAutofit/>
          </a:bodyPr>
          <a:lstStyle/>
          <a:p>
            <a:r>
              <a:rPr lang="en" dirty="0" smtClean="0"/>
              <a:t>Physical diagnosis:</a:t>
            </a:r>
          </a:p>
          <a:p>
            <a:r>
              <a:rPr lang="en" dirty="0" smtClean="0"/>
              <a:t>Inspection, palpation, percussion (Vienna physician </a:t>
            </a:r>
            <a:r>
              <a:rPr lang="en" dirty="0"/>
              <a:t>Leopold </a:t>
            </a:r>
            <a:r>
              <a:rPr lang="en" dirty="0" err="1"/>
              <a:t>Auenbrugger </a:t>
            </a:r>
            <a:r>
              <a:rPr lang="en" dirty="0"/>
              <a:t>(1722–1809 </a:t>
            </a:r>
            <a:r>
              <a:rPr lang="en" dirty="0" smtClean="0"/>
              <a:t>) ) and auscultation (discovery of the stethoscope in 1816 René Laennec </a:t>
            </a:r>
            <a:r>
              <a:rPr lang="en" dirty="0"/>
              <a:t>(1781–1826 </a:t>
            </a:r>
            <a:r>
              <a:rPr lang="en" dirty="0" smtClean="0"/>
              <a:t>) )</a:t>
            </a:r>
            <a:endParaRPr lang="en-US" dirty="0"/>
          </a:p>
        </p:txBody>
      </p:sp>
    </p:spTree>
    <p:extLst>
      <p:ext uri="{BB962C8B-B14F-4D97-AF65-F5344CB8AC3E}">
        <p14:creationId xmlns:p14="http://schemas.microsoft.com/office/powerpoint/2010/main" val="2498830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dirty="0" smtClean="0"/>
              <a:t>Paris - the center of medicine in the 18th and 19th centuries</a:t>
            </a:r>
            <a:endParaRPr lang="en-US" dirty="0"/>
          </a:p>
        </p:txBody>
      </p:sp>
      <p:sp>
        <p:nvSpPr>
          <p:cNvPr id="3" name="Content Placeholder 2"/>
          <p:cNvSpPr>
            <a:spLocks noGrp="1"/>
          </p:cNvSpPr>
          <p:nvPr>
            <p:ph idx="1"/>
          </p:nvPr>
        </p:nvSpPr>
        <p:spPr>
          <a:xfrm>
            <a:off x="610709" y="1894400"/>
            <a:ext cx="8755087" cy="4595852"/>
          </a:xfrm>
        </p:spPr>
        <p:txBody>
          <a:bodyPr>
            <a:normAutofit fontScale="92500" lnSpcReduction="20000"/>
          </a:bodyPr>
          <a:lstStyle/>
          <a:p>
            <a:r>
              <a:rPr lang="en" dirty="0"/>
              <a:t>Giovanni </a:t>
            </a:r>
            <a:r>
              <a:rPr lang="en" dirty="0" smtClean="0"/>
              <a:t>Battista </a:t>
            </a:r>
            <a:r>
              <a:rPr lang="en" dirty="0" err="1" smtClean="0"/>
              <a:t>Morgagni</a:t>
            </a:r>
            <a:r>
              <a:rPr lang="en" dirty="0" smtClean="0"/>
              <a:t> </a:t>
            </a:r>
            <a:r>
              <a:rPr lang="en" dirty="0"/>
              <a:t>(1682–1771 </a:t>
            </a:r>
            <a:r>
              <a:rPr lang="en" dirty="0" smtClean="0"/>
              <a:t>), a professor at the University of Padua, was the "father" of clinical-pathological correlation</a:t>
            </a:r>
          </a:p>
          <a:p>
            <a:endParaRPr lang="sr-Cyrl-RS" dirty="0"/>
          </a:p>
          <a:p>
            <a:r>
              <a:rPr lang="en" dirty="0" smtClean="0"/>
              <a:t>His teachings were accepted in the revised curriculum of the medical faculty (school) in Paris</a:t>
            </a:r>
          </a:p>
          <a:p>
            <a:endParaRPr lang="sr-Cyrl-RS" dirty="0"/>
          </a:p>
          <a:p>
            <a:r>
              <a:rPr lang="en" dirty="0" smtClean="0"/>
              <a:t>Performed and described over 700 autopsies</a:t>
            </a:r>
            <a:endParaRPr lang="en-US" dirty="0"/>
          </a:p>
        </p:txBody>
      </p:sp>
    </p:spTree>
    <p:extLst>
      <p:ext uri="{BB962C8B-B14F-4D97-AF65-F5344CB8AC3E}">
        <p14:creationId xmlns:p14="http://schemas.microsoft.com/office/powerpoint/2010/main" val="30264182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François </a:t>
            </a:r>
            <a:r>
              <a:rPr lang="en" b="1" dirty="0" err="1"/>
              <a:t>Magendie</a:t>
            </a:r>
            <a:endParaRPr lang="en-US" b="1" dirty="0"/>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10" y="1690792"/>
            <a:ext cx="6993416" cy="4819189"/>
          </a:xfrm>
        </p:spPr>
        <p:txBody>
          <a:bodyPr>
            <a:normAutofit fontScale="92500" lnSpcReduction="20000"/>
          </a:bodyPr>
          <a:lstStyle/>
          <a:p>
            <a:r>
              <a:rPr lang="en" dirty="0" smtClean="0"/>
              <a:t>Francois Magendy (1783-1855) was a French physiologist who is considered the father of experimental physiology.</a:t>
            </a:r>
          </a:p>
          <a:p>
            <a:endParaRPr lang="sr-Cyrl-RS" dirty="0"/>
          </a:p>
          <a:p>
            <a:r>
              <a:rPr lang="en" dirty="0" smtClean="0"/>
              <a:t>He described the foramen of Magendi</a:t>
            </a:r>
          </a:p>
          <a:p>
            <a:endParaRPr lang="sr-Cyrl-RS" dirty="0"/>
          </a:p>
          <a:p>
            <a:r>
              <a:rPr lang="en" dirty="0" smtClean="0"/>
              <a:t>His student was Claude Bernard</a:t>
            </a:r>
          </a:p>
          <a:p>
            <a:endParaRPr lang="sr-Cyrl-R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4125" y="0"/>
            <a:ext cx="4587875" cy="6858000"/>
          </a:xfrm>
          <a:prstGeom prst="rect">
            <a:avLst/>
          </a:prstGeom>
        </p:spPr>
      </p:pic>
    </p:spTree>
    <p:extLst>
      <p:ext uri="{BB962C8B-B14F-4D97-AF65-F5344CB8AC3E}">
        <p14:creationId xmlns:p14="http://schemas.microsoft.com/office/powerpoint/2010/main" val="2195215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effectLst/>
              </a:rPr>
              <a:t>introduction</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p:txBody>
          <a:bodyPr>
            <a:normAutofit fontScale="70000" lnSpcReduction="20000"/>
          </a:bodyPr>
          <a:lstStyle/>
          <a:p>
            <a:r>
              <a:rPr lang="en" dirty="0" smtClean="0"/>
              <a:t>After Galen, until the Renaissance, there is a period of decline in medical thought</a:t>
            </a:r>
          </a:p>
          <a:p>
            <a:endParaRPr lang="sr-Cyrl-RS" dirty="0"/>
          </a:p>
          <a:p>
            <a:r>
              <a:rPr lang="en" dirty="0" smtClean="0"/>
              <a:t>All is considered "revealed"</a:t>
            </a:r>
          </a:p>
          <a:p>
            <a:endParaRPr lang="sr-Cyrl-RS" dirty="0"/>
          </a:p>
          <a:p>
            <a:r>
              <a:rPr lang="en" dirty="0" smtClean="0"/>
              <a:t>Until the 13th century, there are no records of dissection of the human body</a:t>
            </a:r>
          </a:p>
          <a:p>
            <a:endParaRPr lang="sr-Cyrl-RS" dirty="0"/>
          </a:p>
          <a:p>
            <a:r>
              <a:rPr lang="en" dirty="0" smtClean="0"/>
              <a:t>Monastic and scholastic medicine takes shape in monasteries (Benedictines, Cistercians) and becomes the main defender and representative of Arabized Galenism.</a:t>
            </a:r>
            <a:endParaRPr lang="sr-Latn-RS" dirty="0"/>
          </a:p>
        </p:txBody>
      </p:sp>
    </p:spTree>
    <p:extLst>
      <p:ext uri="{BB962C8B-B14F-4D97-AF65-F5344CB8AC3E}">
        <p14:creationId xmlns:p14="http://schemas.microsoft.com/office/powerpoint/2010/main" val="38940179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François </a:t>
            </a:r>
            <a:r>
              <a:rPr lang="en" b="1" dirty="0" err="1"/>
              <a:t>Magendie</a:t>
            </a:r>
            <a:endParaRPr lang="en-US" b="1" dirty="0"/>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lnSpcReduction="10000"/>
          </a:bodyPr>
          <a:lstStyle/>
          <a:p>
            <a:r>
              <a:rPr lang="en" dirty="0" smtClean="0"/>
              <a:t>During 1816, he published </a:t>
            </a:r>
            <a:r>
              <a:rPr lang="en" i="1" dirty="0"/>
              <a:t>Précis </a:t>
            </a:r>
            <a:r>
              <a:rPr lang="en" i="1" dirty="0" err="1"/>
              <a:t>élementaire </a:t>
            </a:r>
            <a:r>
              <a:rPr lang="en" i="1" dirty="0"/>
              <a:t>de </a:t>
            </a:r>
            <a:r>
              <a:rPr lang="en" i="1" dirty="0" err="1" smtClean="0"/>
              <a:t>Physiologie</a:t>
            </a:r>
            <a:r>
              <a:rPr lang="en" i="1" dirty="0"/>
              <a:t> </a:t>
            </a:r>
            <a:r>
              <a:rPr lang="en" dirty="0" smtClean="0"/>
              <a:t>in which he described an experiment illustrating the existence of "empty calories"</a:t>
            </a:r>
          </a:p>
          <a:p>
            <a:endParaRPr lang="sr-Cyrl-RS" dirty="0"/>
          </a:p>
          <a:p>
            <a:r>
              <a:rPr lang="en" dirty="0" smtClean="0"/>
              <a:t>He fed sugar to a three-year-old adult dog. The dog died on the 32nd day of the experiment</a:t>
            </a:r>
          </a:p>
          <a:p>
            <a:endParaRPr lang="sr-Cyrl-RS" dirty="0"/>
          </a:p>
        </p:txBody>
      </p:sp>
    </p:spTree>
    <p:extLst>
      <p:ext uri="{BB962C8B-B14F-4D97-AF65-F5344CB8AC3E}">
        <p14:creationId xmlns:p14="http://schemas.microsoft.com/office/powerpoint/2010/main" val="1446782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François </a:t>
            </a:r>
            <a:r>
              <a:rPr lang="en" b="1" dirty="0" err="1"/>
              <a:t>Magendie</a:t>
            </a:r>
            <a:endParaRPr lang="en-US" b="1" dirty="0"/>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5167208"/>
          </a:xfrm>
        </p:spPr>
        <p:txBody>
          <a:bodyPr>
            <a:normAutofit fontScale="85000" lnSpcReduction="10000"/>
          </a:bodyPr>
          <a:lstStyle/>
          <a:p>
            <a:r>
              <a:rPr lang="en" dirty="0" smtClean="0"/>
              <a:t>He verified the existence of a difference between sensory and motor neurons (Bel-Magendie's law)</a:t>
            </a:r>
          </a:p>
          <a:p>
            <a:endParaRPr lang="sr-Cyrl-RS" dirty="0"/>
          </a:p>
          <a:p>
            <a:r>
              <a:rPr lang="en" dirty="0" smtClean="0"/>
              <a:t>He was a supporter of vivisection, which he carried out during public lectures on physiology</a:t>
            </a:r>
          </a:p>
          <a:p>
            <a:endParaRPr lang="sr-Cyrl-RS" dirty="0"/>
          </a:p>
          <a:p>
            <a:r>
              <a:rPr lang="en" dirty="0" smtClean="0"/>
              <a:t>Even at the time, his experiments caused a lot of controversy because he was considered too cruel to animals</a:t>
            </a:r>
          </a:p>
          <a:p>
            <a:endParaRPr lang="sr-Cyrl-RS" dirty="0"/>
          </a:p>
          <a:p>
            <a:endParaRPr lang="sr-Cyrl-RS" dirty="0"/>
          </a:p>
        </p:txBody>
      </p:sp>
    </p:spTree>
    <p:extLst>
      <p:ext uri="{BB962C8B-B14F-4D97-AF65-F5344CB8AC3E}">
        <p14:creationId xmlns:p14="http://schemas.microsoft.com/office/powerpoint/2010/main" val="30389335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François </a:t>
            </a:r>
            <a:r>
              <a:rPr lang="en" b="1" dirty="0" err="1"/>
              <a:t>Magendie</a:t>
            </a:r>
            <a:endParaRPr lang="en-US" b="1" dirty="0"/>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92500" lnSpcReduction="10000"/>
          </a:bodyPr>
          <a:lstStyle/>
          <a:p>
            <a:r>
              <a:rPr lang="en" dirty="0" smtClean="0"/>
              <a:t>That opinion was particularly expressed in the British academic (Charles Darwin) and non-academic community (Richard Martin, member of the Irish Parliament, for example)</a:t>
            </a:r>
          </a:p>
          <a:p>
            <a:endParaRPr lang="sr-Cyrl-RS" dirty="0"/>
          </a:p>
          <a:p>
            <a:r>
              <a:rPr lang="en" dirty="0" smtClean="0"/>
              <a:t>He patiently responded to all accusations and defended his views on the necessity of conducting experiments on animals</a:t>
            </a:r>
          </a:p>
          <a:p>
            <a:endParaRPr lang="sr-Cyrl-RS" dirty="0"/>
          </a:p>
          <a:p>
            <a:endParaRPr lang="sr-Cyrl-RS" dirty="0" smtClean="0"/>
          </a:p>
          <a:p>
            <a:endParaRPr lang="sr-Cyrl-RS" dirty="0"/>
          </a:p>
          <a:p>
            <a:endParaRPr lang="sr-Cyrl-RS" dirty="0" smtClean="0"/>
          </a:p>
          <a:p>
            <a:endParaRPr lang="sr-Cyrl-RS" dirty="0"/>
          </a:p>
        </p:txBody>
      </p:sp>
    </p:spTree>
    <p:extLst>
      <p:ext uri="{BB962C8B-B14F-4D97-AF65-F5344CB8AC3E}">
        <p14:creationId xmlns:p14="http://schemas.microsoft.com/office/powerpoint/2010/main" val="2181294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François </a:t>
            </a:r>
            <a:r>
              <a:rPr lang="en" b="1" dirty="0" err="1"/>
              <a:t>Magendie</a:t>
            </a:r>
            <a:endParaRPr lang="en-US" b="1" dirty="0"/>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a:bodyPr>
          <a:lstStyle/>
          <a:p>
            <a:r>
              <a:rPr lang="en" dirty="0" smtClean="0"/>
              <a:t>He defended his views using statistics as a means of obtaining valid experimental results</a:t>
            </a:r>
          </a:p>
          <a:p>
            <a:endParaRPr lang="sr-Cyrl-RS" dirty="0"/>
          </a:p>
          <a:p>
            <a:r>
              <a:rPr lang="en" dirty="0" smtClean="0"/>
              <a:t>He also used "bloodletting" in fever therapy</a:t>
            </a:r>
            <a:endParaRPr lang="sr-Cyrl-RS" dirty="0"/>
          </a:p>
          <a:p>
            <a:endParaRPr lang="sr-Cyrl-RS" dirty="0" smtClean="0"/>
          </a:p>
          <a:p>
            <a:endParaRPr lang="sr-Cyrl-RS" dirty="0"/>
          </a:p>
          <a:p>
            <a:endParaRPr lang="sr-Cyrl-RS" dirty="0" smtClean="0"/>
          </a:p>
          <a:p>
            <a:endParaRPr lang="sr-Cyrl-RS" dirty="0"/>
          </a:p>
        </p:txBody>
      </p:sp>
    </p:spTree>
    <p:extLst>
      <p:ext uri="{BB962C8B-B14F-4D97-AF65-F5344CB8AC3E}">
        <p14:creationId xmlns:p14="http://schemas.microsoft.com/office/powerpoint/2010/main" val="3384195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Claude Bernard</a:t>
            </a: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a:bodyPr>
          <a:lstStyle/>
          <a:p>
            <a:r>
              <a:rPr lang="en" dirty="0" smtClean="0"/>
              <a:t>Claude Bernard (1813-1878) was a French physiologist</a:t>
            </a:r>
          </a:p>
          <a:p>
            <a:endParaRPr lang="sr-Cyrl-RS" dirty="0"/>
          </a:p>
          <a:p>
            <a:r>
              <a:rPr lang="en" dirty="0" smtClean="0"/>
              <a:t>He is considered one of the most important founders of modern medicine</a:t>
            </a:r>
          </a:p>
          <a:p>
            <a:endParaRPr lang="sr-Cyrl-RS" dirty="0"/>
          </a:p>
          <a:p>
            <a:r>
              <a:rPr lang="en" dirty="0" smtClean="0"/>
              <a:t>He proposed the concept of homeostasis</a:t>
            </a:r>
            <a:endParaRPr lang="sr-Cyrl-RS" dirty="0"/>
          </a:p>
          <a:p>
            <a:endParaRPr lang="sr-Cyrl-RS" dirty="0" smtClean="0"/>
          </a:p>
          <a:p>
            <a:endParaRPr lang="sr-Cyrl-RS" dirty="0"/>
          </a:p>
          <a:p>
            <a:endParaRPr lang="sr-Cyrl-RS" dirty="0" smtClean="0"/>
          </a:p>
          <a:p>
            <a:endParaRPr lang="sr-Cyrl-R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5796" y="1451795"/>
            <a:ext cx="2826204" cy="4076256"/>
          </a:xfrm>
          <a:prstGeom prst="rect">
            <a:avLst/>
          </a:prstGeom>
        </p:spPr>
      </p:pic>
    </p:spTree>
    <p:extLst>
      <p:ext uri="{BB962C8B-B14F-4D97-AF65-F5344CB8AC3E}">
        <p14:creationId xmlns:p14="http://schemas.microsoft.com/office/powerpoint/2010/main" val="344779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Claude Bernard</a:t>
            </a: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77500" lnSpcReduction="20000"/>
          </a:bodyPr>
          <a:lstStyle/>
          <a:p>
            <a:r>
              <a:rPr lang="en" dirty="0" smtClean="0"/>
              <a:t>He is a supporter of the application of experiments</a:t>
            </a:r>
          </a:p>
          <a:p>
            <a:endParaRPr lang="sr-Cyrl-RS" dirty="0"/>
          </a:p>
          <a:p>
            <a:r>
              <a:rPr lang="en" dirty="0" smtClean="0"/>
              <a:t>He investigated the role of the pancreas and its juices in the digestive process</a:t>
            </a:r>
          </a:p>
          <a:p>
            <a:endParaRPr lang="sr-Cyrl-RS" dirty="0"/>
          </a:p>
          <a:p>
            <a:r>
              <a:rPr lang="en" dirty="0" smtClean="0"/>
              <a:t>He established the "glycogenic" role of the liver, which later led to the discovery of diabetes</a:t>
            </a:r>
          </a:p>
          <a:p>
            <a:endParaRPr lang="sr-Cyrl-RS" dirty="0"/>
          </a:p>
          <a:p>
            <a:r>
              <a:rPr lang="en" dirty="0" smtClean="0"/>
              <a:t>He examined the vasomotor system (vasodilatation and vasoconstriction via nerves)</a:t>
            </a:r>
            <a:endParaRPr lang="sr-Cyrl-RS" dirty="0"/>
          </a:p>
          <a:p>
            <a:endParaRPr lang="sr-Cyrl-RS" dirty="0" smtClean="0"/>
          </a:p>
          <a:p>
            <a:endParaRPr lang="sr-Cyrl-RS" dirty="0"/>
          </a:p>
          <a:p>
            <a:endParaRPr lang="sr-Cyrl-RS" dirty="0" smtClean="0"/>
          </a:p>
          <a:p>
            <a:endParaRPr lang="sr-Cyrl-RS" dirty="0"/>
          </a:p>
        </p:txBody>
      </p:sp>
    </p:spTree>
    <p:extLst>
      <p:ext uri="{BB962C8B-B14F-4D97-AF65-F5344CB8AC3E}">
        <p14:creationId xmlns:p14="http://schemas.microsoft.com/office/powerpoint/2010/main" val="3390569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Claude Bernard</a:t>
            </a: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lnSpcReduction="10000"/>
          </a:bodyPr>
          <a:lstStyle/>
          <a:p>
            <a:r>
              <a:rPr lang="en" dirty="0" smtClean="0"/>
              <a:t>He investigated the functioning of poisons (curare and carbon monoxide, primarily)</a:t>
            </a:r>
          </a:p>
          <a:p>
            <a:endParaRPr lang="sr-Cyrl-RS" dirty="0"/>
          </a:p>
          <a:p>
            <a:r>
              <a:rPr lang="en" b="1" dirty="0"/>
              <a:t>Milieu </a:t>
            </a:r>
            <a:r>
              <a:rPr lang="en" b="1" dirty="0" err="1" smtClean="0"/>
              <a:t>interior</a:t>
            </a:r>
            <a:r>
              <a:rPr lang="en" b="1" dirty="0" smtClean="0"/>
              <a:t> </a:t>
            </a:r>
            <a:r>
              <a:rPr lang="en" dirty="0" smtClean="0"/>
              <a:t>- the stability of the "internal environment" is a condition for a free and independent life</a:t>
            </a:r>
          </a:p>
          <a:p>
            <a:endParaRPr lang="sr-Cyrl-RS" b="1" dirty="0"/>
          </a:p>
          <a:p>
            <a:r>
              <a:rPr lang="en" dirty="0"/>
              <a:t>He was also a supporter of vivisection</a:t>
            </a:r>
          </a:p>
          <a:p>
            <a:endParaRPr lang="en-US" b="1" dirty="0"/>
          </a:p>
          <a:p>
            <a:endParaRPr lang="sr-Cyrl-RS" dirty="0"/>
          </a:p>
          <a:p>
            <a:endParaRPr lang="sr-Cyrl-RS" dirty="0" smtClean="0"/>
          </a:p>
          <a:p>
            <a:endParaRPr lang="sr-Cyrl-RS" dirty="0"/>
          </a:p>
          <a:p>
            <a:endParaRPr lang="sr-Cyrl-RS" dirty="0" smtClean="0"/>
          </a:p>
          <a:p>
            <a:endParaRPr lang="sr-Cyrl-RS" dirty="0"/>
          </a:p>
        </p:txBody>
      </p:sp>
    </p:spTree>
    <p:extLst>
      <p:ext uri="{BB962C8B-B14F-4D97-AF65-F5344CB8AC3E}">
        <p14:creationId xmlns:p14="http://schemas.microsoft.com/office/powerpoint/2010/main" val="2261282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t>Claude Bernard</a:t>
            </a: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92500" lnSpcReduction="20000"/>
          </a:bodyPr>
          <a:lstStyle/>
          <a:p>
            <a:r>
              <a:rPr lang="en" dirty="0" smtClean="0"/>
              <a:t>He wrote "Introduction to the Study of Experimental Medicine" in 1865:</a:t>
            </a:r>
          </a:p>
          <a:p>
            <a:pPr lvl="1"/>
            <a:r>
              <a:rPr lang="en" dirty="0" smtClean="0"/>
              <a:t>known and unknown</a:t>
            </a:r>
          </a:p>
          <a:p>
            <a:pPr lvl="1"/>
            <a:r>
              <a:rPr lang="en" dirty="0" smtClean="0"/>
              <a:t>authority and observation</a:t>
            </a:r>
          </a:p>
          <a:p>
            <a:pPr lvl="1"/>
            <a:r>
              <a:rPr lang="en" dirty="0" smtClean="0"/>
              <a:t>induction and deduction</a:t>
            </a:r>
          </a:p>
          <a:p>
            <a:pPr lvl="1"/>
            <a:r>
              <a:rPr lang="en" dirty="0" smtClean="0"/>
              <a:t>cause and consequence</a:t>
            </a:r>
          </a:p>
          <a:p>
            <a:pPr lvl="1"/>
            <a:r>
              <a:rPr lang="en" dirty="0" smtClean="0"/>
              <a:t>verification or disapproval</a:t>
            </a:r>
          </a:p>
          <a:p>
            <a:pPr lvl="1"/>
            <a:r>
              <a:rPr lang="en" dirty="0" smtClean="0"/>
              <a:t>determinism and averages</a:t>
            </a:r>
          </a:p>
          <a:p>
            <a:pPr lvl="1"/>
            <a:r>
              <a:rPr lang="en" dirty="0" smtClean="0"/>
              <a:t>truth and falsity</a:t>
            </a:r>
          </a:p>
          <a:p>
            <a:endParaRPr lang="sr-Cyrl-RS" dirty="0" smtClean="0"/>
          </a:p>
          <a:p>
            <a:endParaRPr lang="sr-Cyrl-RS" dirty="0"/>
          </a:p>
          <a:p>
            <a:endParaRPr lang="sr-Cyrl-RS" dirty="0"/>
          </a:p>
          <a:p>
            <a:endParaRPr lang="sr-Cyrl-RS" dirty="0" smtClean="0"/>
          </a:p>
          <a:p>
            <a:endParaRPr lang="sr-Cyrl-RS" dirty="0"/>
          </a:p>
          <a:p>
            <a:endParaRPr lang="sr-Cyrl-RS" dirty="0" smtClean="0"/>
          </a:p>
          <a:p>
            <a:endParaRPr lang="sr-Cyrl-RS" dirty="0"/>
          </a:p>
        </p:txBody>
      </p:sp>
    </p:spTree>
    <p:extLst>
      <p:ext uri="{BB962C8B-B14F-4D97-AF65-F5344CB8AC3E}">
        <p14:creationId xmlns:p14="http://schemas.microsoft.com/office/powerpoint/2010/main" val="41823041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a:xfrm>
            <a:off x="868907" y="3156652"/>
            <a:ext cx="8777173" cy="1018033"/>
          </a:xfrm>
        </p:spPr>
        <p:txBody>
          <a:bodyPr/>
          <a:lstStyle/>
          <a:p>
            <a:pPr algn="ctr"/>
            <a:r>
              <a:rPr lang="en" b="1" dirty="0" smtClean="0">
                <a:effectLst/>
              </a:rPr>
              <a:t>Thank you for your attention</a:t>
            </a:r>
            <a:endParaRPr lang="sr-Latn-RS" dirty="0">
              <a:solidFill>
                <a:schemeClr val="tx1"/>
              </a:solidFill>
            </a:endParaRPr>
          </a:p>
        </p:txBody>
      </p:sp>
    </p:spTree>
    <p:extLst>
      <p:ext uri="{BB962C8B-B14F-4D97-AF65-F5344CB8AC3E}">
        <p14:creationId xmlns:p14="http://schemas.microsoft.com/office/powerpoint/2010/main" val="3522131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effectLst/>
              </a:rPr>
              <a:t>introduction</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p:txBody>
          <a:bodyPr>
            <a:normAutofit fontScale="70000" lnSpcReduction="20000"/>
          </a:bodyPr>
          <a:lstStyle/>
          <a:p>
            <a:r>
              <a:rPr lang="en" dirty="0" smtClean="0"/>
              <a:t>The contribution of Arab culture to medical thought is impressive</a:t>
            </a:r>
          </a:p>
          <a:p>
            <a:endParaRPr lang="sr-Cyrl-RS" dirty="0"/>
          </a:p>
          <a:p>
            <a:r>
              <a:rPr lang="en" dirty="0" smtClean="0"/>
              <a:t>They were the first to introduce the establishment of inpatient institutions for the treatment of the sick in the cities, leprosariums, the establishment of separate departments for the treatment of various diseases, medical libraries at hospitals, pharmacotherapy codes, controls and checks of doctors' knowledge, theoretical propositions that diseases are spread by "touch and air", works on eye anatomy, lenses, vision theory, etc.</a:t>
            </a:r>
            <a:endParaRPr lang="sr-Latn-RS" dirty="0"/>
          </a:p>
        </p:txBody>
      </p:sp>
    </p:spTree>
    <p:extLst>
      <p:ext uri="{BB962C8B-B14F-4D97-AF65-F5344CB8AC3E}">
        <p14:creationId xmlns:p14="http://schemas.microsoft.com/office/powerpoint/2010/main" val="6178537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a:effectLst/>
              </a:rPr>
              <a:t>introduction</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894400"/>
            <a:ext cx="8755087" cy="4683821"/>
          </a:xfrm>
        </p:spPr>
        <p:txBody>
          <a:bodyPr>
            <a:normAutofit fontScale="62500" lnSpcReduction="20000"/>
          </a:bodyPr>
          <a:lstStyle/>
          <a:p>
            <a:r>
              <a:rPr lang="en" dirty="0" smtClean="0"/>
              <a:t>Arab medicine is credited with finding a number of necessary tools for work (cotton wool, apothecary's work tools, pharmaceutical chinaware, some form of forceps, etc.)</a:t>
            </a:r>
          </a:p>
          <a:p>
            <a:endParaRPr lang="sr-Cyrl-RS" dirty="0"/>
          </a:p>
          <a:p>
            <a:r>
              <a:rPr lang="en" dirty="0" smtClean="0"/>
              <a:t>Also, the first description of fractures, hemophilia, the application of plaster for bone fractures, the association of exophthalmos with goiter, they were the first to operate on cataracts.</a:t>
            </a:r>
          </a:p>
          <a:p>
            <a:endParaRPr lang="sr-Cyrl-RS" dirty="0"/>
          </a:p>
          <a:p>
            <a:r>
              <a:rPr lang="en" dirty="0" smtClean="0"/>
              <a:t>After the period of the greatest splendor of Arab medicine (10th century), there is stagnation that culminates in the Mongol destruction of Baghdad in 1258.</a:t>
            </a:r>
            <a:endParaRPr lang="en-US" dirty="0"/>
          </a:p>
          <a:p>
            <a:pPr marL="0" indent="0">
              <a:buNone/>
            </a:pPr>
            <a:r>
              <a:rPr lang="en" dirty="0"/>
              <a:t> </a:t>
            </a:r>
          </a:p>
        </p:txBody>
      </p:sp>
    </p:spTree>
    <p:extLst>
      <p:ext uri="{BB962C8B-B14F-4D97-AF65-F5344CB8AC3E}">
        <p14:creationId xmlns:p14="http://schemas.microsoft.com/office/powerpoint/2010/main" val="26029874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normAutofit fontScale="90000"/>
          </a:bodyPr>
          <a:lstStyle/>
          <a:p>
            <a:pPr algn="ctr"/>
            <a:r>
              <a:rPr lang="en" b="1" dirty="0" smtClean="0">
                <a:effectLst/>
              </a:rPr>
              <a:t>Paths of alchemy and phytopharmacy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p:txBody>
          <a:bodyPr>
            <a:normAutofit fontScale="92500" lnSpcReduction="20000"/>
          </a:bodyPr>
          <a:lstStyle/>
          <a:p>
            <a:r>
              <a:rPr lang="en" dirty="0" smtClean="0"/>
              <a:t>In the 15th and 16th centuries, Otto Brunfels, Hieronymus Bock and Leonard Fuchs left an indelible mark on the tradition of using medicinal plants.</a:t>
            </a:r>
          </a:p>
          <a:p>
            <a:endParaRPr lang="sr-Cyrl-RS" dirty="0"/>
          </a:p>
          <a:p>
            <a:r>
              <a:rPr lang="en" dirty="0" smtClean="0"/>
              <a:t>In Serbia, it was Zaharije Orfelin who described the effect of about 500 plants in the work "The Great Serbian Meadow" (18th century)</a:t>
            </a:r>
            <a:r>
              <a:rPr lang="en" dirty="0"/>
              <a:t> </a:t>
            </a:r>
          </a:p>
        </p:txBody>
      </p:sp>
    </p:spTree>
    <p:extLst>
      <p:ext uri="{BB962C8B-B14F-4D97-AF65-F5344CB8AC3E}">
        <p14:creationId xmlns:p14="http://schemas.microsoft.com/office/powerpoint/2010/main" val="1539190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10" y="1690792"/>
            <a:ext cx="8203282" cy="4819189"/>
          </a:xfrm>
        </p:spPr>
        <p:txBody>
          <a:bodyPr>
            <a:normAutofit fontScale="85000" lnSpcReduction="20000"/>
          </a:bodyPr>
          <a:lstStyle/>
          <a:p>
            <a:r>
              <a:rPr lang="en" dirty="0" smtClean="0"/>
              <a:t>The main representative of this trend is </a:t>
            </a:r>
            <a:r>
              <a:rPr lang="en" dirty="0" err="1" smtClean="0"/>
              <a:t>Theophrastus </a:t>
            </a:r>
            <a:r>
              <a:rPr lang="en" dirty="0" smtClean="0"/>
              <a:t>Paracelsus (1493-1541).</a:t>
            </a:r>
          </a:p>
          <a:p>
            <a:endParaRPr lang="en-US" dirty="0"/>
          </a:p>
          <a:p>
            <a:r>
              <a:rPr lang="en" dirty="0" smtClean="0"/>
              <a:t>Accepts alchemy as a basis for new therapeutic postulates</a:t>
            </a:r>
          </a:p>
          <a:p>
            <a:endParaRPr lang="sr-Cyrl-RS" dirty="0"/>
          </a:p>
          <a:p>
            <a:r>
              <a:rPr lang="en" dirty="0" smtClean="0"/>
              <a:t>The basic task of (al)chemistry is the art of preparing medicines, so-called. </a:t>
            </a:r>
            <a:r>
              <a:rPr lang="en" dirty="0" err="1" smtClean="0"/>
              <a:t>ars</a:t>
            </a:r>
            <a:r>
              <a:rPr lang="en" dirty="0" smtClean="0"/>
              <a:t> </a:t>
            </a:r>
            <a:r>
              <a:rPr lang="en" dirty="0" err="1" smtClean="0"/>
              <a:t>spagyrica </a:t>
            </a:r>
            <a:r>
              <a:rPr lang="en" dirty="0" smtClean="0"/>
              <a:t>, and the sources for the preparation of medicines are solutions of "arcane" metals , which are essentially poisons</a:t>
            </a:r>
            <a:r>
              <a:rPr lang="en"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3991" y="3036627"/>
            <a:ext cx="3378009" cy="3821373"/>
          </a:xfrm>
          <a:prstGeom prst="rect">
            <a:avLst/>
          </a:prstGeom>
        </p:spPr>
      </p:pic>
    </p:spTree>
    <p:extLst>
      <p:ext uri="{BB962C8B-B14F-4D97-AF65-F5344CB8AC3E}">
        <p14:creationId xmlns:p14="http://schemas.microsoft.com/office/powerpoint/2010/main" val="3950985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92500" lnSpcReduction="20000"/>
          </a:bodyPr>
          <a:lstStyle/>
          <a:p>
            <a:r>
              <a:rPr lang="en" dirty="0" smtClean="0"/>
              <a:t>Paracelsus was the first to link the amount of medicine and the therapeutic effect</a:t>
            </a:r>
          </a:p>
          <a:p>
            <a:endParaRPr lang="sr-Cyrl-RS" dirty="0"/>
          </a:p>
          <a:p>
            <a:r>
              <a:rPr lang="en" dirty="0" smtClean="0"/>
              <a:t>"the difference between medicine and poison is the dose"</a:t>
            </a:r>
          </a:p>
          <a:p>
            <a:endParaRPr lang="sr-Cyrl-RS" dirty="0"/>
          </a:p>
          <a:p>
            <a:r>
              <a:rPr lang="en" dirty="0" smtClean="0"/>
              <a:t>All processes in the organism arise as a result of disruption of stable biological-biochemical processes</a:t>
            </a:r>
            <a:endParaRPr lang="en-US" dirty="0" smtClean="0"/>
          </a:p>
        </p:txBody>
      </p:sp>
    </p:spTree>
    <p:extLst>
      <p:ext uri="{BB962C8B-B14F-4D97-AF65-F5344CB8AC3E}">
        <p14:creationId xmlns:p14="http://schemas.microsoft.com/office/powerpoint/2010/main" val="2168830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77500" lnSpcReduction="20000"/>
          </a:bodyPr>
          <a:lstStyle/>
          <a:p>
            <a:r>
              <a:rPr lang="en" dirty="0" smtClean="0"/>
              <a:t>Therefore, treatment requires the use of chemical compounds of sulfur, mercury, antimony, lead, etc.</a:t>
            </a:r>
          </a:p>
          <a:p>
            <a:endParaRPr lang="sr-Cyrl-RS" dirty="0"/>
          </a:p>
          <a:p>
            <a:r>
              <a:rPr lang="en" dirty="0" smtClean="0"/>
              <a:t>Rejects Galen's and Hippocrates' theory of disease as the result of the mixing of the "four bodily fluids"</a:t>
            </a:r>
          </a:p>
          <a:p>
            <a:endParaRPr lang="sr-Cyrl-RS" dirty="0"/>
          </a:p>
          <a:p>
            <a:r>
              <a:rPr lang="en" dirty="0" smtClean="0"/>
              <a:t>All life processes are simple chemical processes</a:t>
            </a:r>
          </a:p>
          <a:p>
            <a:endParaRPr lang="sr-Cyrl-RS" dirty="0"/>
          </a:p>
          <a:p>
            <a:r>
              <a:rPr lang="en" dirty="0" smtClean="0"/>
              <a:t>The material nature of the organism: three basic elements (salt, mercury and sulphur)</a:t>
            </a:r>
            <a:endParaRPr lang="en-US" dirty="0"/>
          </a:p>
        </p:txBody>
      </p:sp>
    </p:spTree>
    <p:extLst>
      <p:ext uri="{BB962C8B-B14F-4D97-AF65-F5344CB8AC3E}">
        <p14:creationId xmlns:p14="http://schemas.microsoft.com/office/powerpoint/2010/main" val="3455004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789BA8B-392C-4862-89EC-FB18BC37DD33}"/>
              </a:ext>
            </a:extLst>
          </p:cNvPr>
          <p:cNvSpPr>
            <a:spLocks noGrp="1"/>
          </p:cNvSpPr>
          <p:nvPr>
            <p:ph type="title"/>
          </p:nvPr>
        </p:nvSpPr>
        <p:spPr/>
        <p:txBody>
          <a:bodyPr/>
          <a:lstStyle/>
          <a:p>
            <a:pPr algn="ctr"/>
            <a:r>
              <a:rPr lang="en" b="1" dirty="0" smtClean="0">
                <a:effectLst/>
              </a:rPr>
              <a:t>Iatrochemistry</a:t>
            </a:r>
            <a:endParaRPr lang="sr-Latn-RS" dirty="0">
              <a:solidFill>
                <a:schemeClr val="tx1"/>
              </a:solidFill>
            </a:endParaRPr>
          </a:p>
        </p:txBody>
      </p:sp>
      <p:sp>
        <p:nvSpPr>
          <p:cNvPr id="3" name="Content Placeholder 2">
            <a:extLst>
              <a:ext uri="{FF2B5EF4-FFF2-40B4-BE49-F238E27FC236}">
                <a16:creationId xmlns:a16="http://schemas.microsoft.com/office/drawing/2014/main" xmlns="" id="{6E470625-353E-4522-BFAB-EE94CE51827F}"/>
              </a:ext>
            </a:extLst>
          </p:cNvPr>
          <p:cNvSpPr>
            <a:spLocks noGrp="1"/>
          </p:cNvSpPr>
          <p:nvPr>
            <p:ph idx="1"/>
          </p:nvPr>
        </p:nvSpPr>
        <p:spPr>
          <a:xfrm>
            <a:off x="610709" y="1690792"/>
            <a:ext cx="8755087" cy="4819189"/>
          </a:xfrm>
        </p:spPr>
        <p:txBody>
          <a:bodyPr>
            <a:normAutofit fontScale="77500" lnSpcReduction="20000"/>
          </a:bodyPr>
          <a:lstStyle/>
          <a:p>
            <a:r>
              <a:rPr lang="en" dirty="0" smtClean="0"/>
              <a:t>These elements are consumed throughout life, but also renewed, and the ultimate outcome of the fight of these elements against disease is health or death</a:t>
            </a:r>
          </a:p>
          <a:p>
            <a:endParaRPr lang="sr-Cyrl-RS" dirty="0"/>
          </a:p>
          <a:p>
            <a:r>
              <a:rPr lang="en" dirty="0" smtClean="0"/>
              <a:t>Archeus – the basic dynamic principle that governs the organism through chemical reactions</a:t>
            </a:r>
          </a:p>
          <a:p>
            <a:endParaRPr lang="sr-Cyrl-RS" dirty="0"/>
          </a:p>
          <a:p>
            <a:r>
              <a:rPr lang="en" dirty="0" smtClean="0"/>
              <a:t>He blames the arsenic properties of the salts that are formed against the activities of archaeus for the formation of tumors</a:t>
            </a:r>
            <a:endParaRPr lang="en-US" dirty="0"/>
          </a:p>
        </p:txBody>
      </p:sp>
    </p:spTree>
    <p:extLst>
      <p:ext uri="{BB962C8B-B14F-4D97-AF65-F5344CB8AC3E}">
        <p14:creationId xmlns:p14="http://schemas.microsoft.com/office/powerpoint/2010/main" val="3234999913"/>
      </p:ext>
    </p:extLst>
  </p:cSld>
  <p:clrMapOvr>
    <a:masterClrMapping/>
  </p:clrMapOvr>
</p:sld>
</file>

<file path=ppt/theme/theme1.xml><?xml version="1.0" encoding="utf-8"?>
<a:theme xmlns:a="http://schemas.openxmlformats.org/drawingml/2006/main" name="161716-doctor-template-16x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161716-doctor-template-16x9</Template>
  <TotalTime>415</TotalTime>
  <Words>1361</Words>
  <Application>Microsoft Office PowerPoint</Application>
  <PresentationFormat>Widescreen</PresentationFormat>
  <Paragraphs>174</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161716-doctor-template-16x9</vt:lpstr>
      <vt:lpstr>PARACELSUS, MAGENDI AND CLAUDE BERNARD AS THE FOUNDERS OF THE EXPERIMENTAL APPROACH IN MEDICINE</vt:lpstr>
      <vt:lpstr>introduction</vt:lpstr>
      <vt:lpstr>introduction</vt:lpstr>
      <vt:lpstr>introduction</vt:lpstr>
      <vt:lpstr>Paths of alchemy and phytopharmacy</vt:lpstr>
      <vt:lpstr>Iatrochemistry</vt:lpstr>
      <vt:lpstr>Iatrochemistry</vt:lpstr>
      <vt:lpstr>Iatrochemistry</vt:lpstr>
      <vt:lpstr>Iatrochemistry</vt:lpstr>
      <vt:lpstr>Iatrochemistry</vt:lpstr>
      <vt:lpstr>Iatrochemistry</vt:lpstr>
      <vt:lpstr>Iatrochemistry</vt:lpstr>
      <vt:lpstr>Iatrochemistry</vt:lpstr>
      <vt:lpstr>Laboratory medicine</vt:lpstr>
      <vt:lpstr>Laboratory medicine</vt:lpstr>
      <vt:lpstr>Paris - the center of medicine in the 18th and 19th centuries</vt:lpstr>
      <vt:lpstr>Paris - the center of medicine in the 18th and 19th centuries</vt:lpstr>
      <vt:lpstr>Paris - the center of medicine in the 18th and 19th centuries</vt:lpstr>
      <vt:lpstr>François Magendie</vt:lpstr>
      <vt:lpstr>François Magendie</vt:lpstr>
      <vt:lpstr>François Magendie</vt:lpstr>
      <vt:lpstr>François Magendie</vt:lpstr>
      <vt:lpstr>François Magendie</vt:lpstr>
      <vt:lpstr>Claude Bernard</vt:lpstr>
      <vt:lpstr>Claude Bernard</vt:lpstr>
      <vt:lpstr>Claude Bernard</vt:lpstr>
      <vt:lpstr>Claude Bernard</vt:lpstr>
      <vt:lpstr>Thank you for your attention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Petar Canovic</dc:creator>
  <cp:lastModifiedBy>C</cp:lastModifiedBy>
  <cp:revision>56</cp:revision>
  <dcterms:created xsi:type="dcterms:W3CDTF">2023-09-08T15:38:10Z</dcterms:created>
  <dcterms:modified xsi:type="dcterms:W3CDTF">2023-11-07T10:20:23Z</dcterms:modified>
</cp:coreProperties>
</file>